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b8d47aedb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b8d47aedb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b8d47aedb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b8d47aed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b8d47aedb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b8d47aedb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b8d47ae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b8d47ae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Controlled Alternate Quantum Walks (CAQW)</a:t>
            </a:r>
            <a:endParaRPr sz="14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Incorporating CAQW into the hashing algorithm may help reduce collisions further by increasing the complexity and non-linearity of the quantum transformations.</a:t>
            </a:r>
            <a:endParaRPr sz="14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Times New Roman"/>
              <a:buAutoNum type="arabicPeriod"/>
            </a:pPr>
            <a:r>
              <a:rPr lang="en" sz="14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Quantum Hash (2024)</a:t>
            </a:r>
            <a:endParaRPr sz="14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approach could yield stronger collision resistance and better avalanche properties, although practical implementation may require more mature quantum hardware</a:t>
            </a:r>
            <a:endParaRPr sz="1400">
              <a:solidFill>
                <a:srgbClr val="1A1A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b8d47aed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b8d47aed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b8d47aed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b8d47aed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Hamming Distance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~62 out of 256 bits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This means that, on average, modifying one bit of the input changes ≈62\approx 62≈62 bits in the final hash output, suggesting a reasonable avalanche property.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 Time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~0.093 seconds per hash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average time to generate a single hash is under a tenth of a second, which is not unreasonable for a quantum simulation.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~7.05 bits per byte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 entropy of around 7.05 bits per byte is high, indicating the output distribution is relatively uniform.</a:t>
            </a:r>
            <a:b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b8d47aed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b8d47aed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b8d47aedb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b8d47aedb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b8d47aed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b8d47aed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b8d47aed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b8d47aed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b8d47aed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b8d47aed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b8d47aedb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b8d47aedb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SuperQuantum Hack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Dores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74300" y="2068725"/>
            <a:ext cx="8744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Dynamic Qubit Count →8 Qubit Circuit → 16 Qubit Circuit</a:t>
            </a:r>
            <a:endParaRPr b="1" sz="2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885750" y="3188950"/>
            <a:ext cx="7372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Much of tinkering and border line guessing and checking hash behaviour based on gate layout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mathematical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approach was tried to derive an optimal circuit, but this quickly became unrealistic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23700" y="1318625"/>
            <a:ext cx="435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Positives (and Negatives) of My Solution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348975" y="3454025"/>
            <a:ext cx="5355000" cy="13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Based upon PQC described in “Designing Hash and Encryption Engines Using  Quantum Computing”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Very uniform </a:t>
            </a:r>
            <a:r>
              <a:rPr lang="en"/>
              <a:t>distribution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One of the fastest functions we developed, processing 32,000 Bytes in ~360 seconds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Surprisingly low difference in Avalanche effect, significantly lowering the effect of our encryption</a:t>
            </a:r>
            <a:endParaRPr/>
          </a:p>
        </p:txBody>
      </p:sp>
      <p:pic>
        <p:nvPicPr>
          <p:cNvPr id="161" name="Google Shape;161;p23" title="Screenshot 2025-04-13 at 9.47.4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349" y="230350"/>
            <a:ext cx="1939526" cy="29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 title="Screenshot 2025-04-13 at 5.42.5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875" y="445023"/>
            <a:ext cx="2130048" cy="109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title="Screenshot 2025-04-13 at 9.02.5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537" y="1634628"/>
            <a:ext cx="1984733" cy="14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 title="Screenshot 2025-04-13 at 9.42.2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97" y="2911979"/>
            <a:ext cx="2526301" cy="19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1" y="1125275"/>
            <a:ext cx="4561324" cy="34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350" y="1190826"/>
            <a:ext cx="3921574" cy="30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pic>
        <p:nvPicPr>
          <p:cNvPr id="178" name="Google Shape;178;p25" title="Screenshot 2025-04-13 at 11.39.52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50" y="1862025"/>
            <a:ext cx="3446574" cy="18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 title="Screenshot 2025-04-13 at 11.41.0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189" y="1441188"/>
            <a:ext cx="3319350" cy="2261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835008" y="3952500"/>
            <a:ext cx="56511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Incorporate Quantum Walks - further reduce collisions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Fully Quantum Hash - could yield stronger collision resistance and better avalanche properties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- 1- Charles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075" y="1994575"/>
            <a:ext cx="453909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- 2 - Kenny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3823351" cy="24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010" y="2597125"/>
            <a:ext cx="3708964" cy="23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729450" y="1774075"/>
            <a:ext cx="6137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Avg. Hamming Distance: 62 out of 256 bits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Computation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Time: ~ 0.093 seconds per hash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Entropy: 7.05 bits per byte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- 3 - Jerald 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50" y="1958200"/>
            <a:ext cx="397980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150" y="2006250"/>
            <a:ext cx="3666701" cy="275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8" y="1318650"/>
            <a:ext cx="4065176" cy="3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775" y="1490696"/>
            <a:ext cx="3434125" cy="2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- 4 - Bingsong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175" y="1910100"/>
            <a:ext cx="392578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1060200" y="4804800"/>
            <a:ext cx="286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BLAKE2: J.-P. Aumasson et al., </a:t>
            </a:r>
            <a:r>
              <a:rPr i="1" lang="en" sz="500"/>
              <a:t>The BLAKE2 Cryptographic Hash and MAC</a:t>
            </a:r>
            <a:r>
              <a:rPr lang="en" sz="500"/>
              <a:t>, RFC 7693, IETF, November 2015. https://doi.org/10.17487/RFC7693</a:t>
            </a:r>
            <a:endParaRPr sz="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75" y="1910100"/>
            <a:ext cx="3241746" cy="26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75" y="1318650"/>
            <a:ext cx="4322326" cy="32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2117" l="5393" r="-9723" t="-6447"/>
          <a:stretch/>
        </p:blipFill>
        <p:spPr>
          <a:xfrm>
            <a:off x="4572000" y="1145875"/>
            <a:ext cx="4493424" cy="33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54" y="1249825"/>
            <a:ext cx="4042750" cy="31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9825"/>
            <a:ext cx="3773099" cy="29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pic>
        <p:nvPicPr>
          <p:cNvPr id="144" name="Google Shape;144;p21" title="Screenshot 2025-04-13 at 10.29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5" y="2571750"/>
            <a:ext cx="3397750" cy="2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 title="Screenshot 2025-04-13 at 10.29.04 AM.png"/>
          <p:cNvPicPr preferRelativeResize="0"/>
          <p:nvPr/>
        </p:nvPicPr>
        <p:blipFill rotWithShape="1">
          <a:blip r:embed="rId4">
            <a:alphaModFix/>
          </a:blip>
          <a:srcRect b="0" l="4783" r="4783" t="0"/>
          <a:stretch/>
        </p:blipFill>
        <p:spPr>
          <a:xfrm>
            <a:off x="5577855" y="621824"/>
            <a:ext cx="3092593" cy="231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 title="Screenshot 2025-04-13 at 10.31.2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299" y="3204600"/>
            <a:ext cx="1897421" cy="11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 title="Screenshot 2025-04-13 at 9.47.17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6500" y="3204600"/>
            <a:ext cx="2935874" cy="1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